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33" d="100"/>
          <a:sy n="133" d="100"/>
        </p:scale>
        <p:origin x="3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740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CL"/>
          </a:p>
        </p:txBody>
      </p:sp>
      <p:sp>
        <p:nvSpPr>
          <p:cNvPr id="3" name="Shape 1"/>
          <p:cNvSpPr/>
          <p:nvPr/>
        </p:nvSpPr>
        <p:spPr>
          <a:xfrm>
            <a:off x="0" y="0"/>
            <a:ext cx="14630400" cy="8229600"/>
          </a:xfrm>
          <a:prstGeom prst="rect">
            <a:avLst/>
          </a:prstGeom>
          <a:solidFill>
            <a:srgbClr val="FFFFFF"/>
          </a:solidFill>
          <a:ln/>
        </p:spPr>
        <p:txBody>
          <a:bodyPr/>
          <a:lstStyle/>
          <a:p>
            <a:endParaRPr lang="es-CL"/>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5CA20FC-B97E-C441-D41C-2841A8181972}"/>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sp>
        <p:nvSpPr>
          <p:cNvPr id="3" name="Text 0"/>
          <p:cNvSpPr/>
          <p:nvPr/>
        </p:nvSpPr>
        <p:spPr>
          <a:xfrm>
            <a:off x="793790" y="2745462"/>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Estado de Avance APT: </a:t>
            </a:r>
          </a:p>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Junta360 Digital</a:t>
            </a:r>
            <a:endParaRPr lang="en-US" sz="445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Presentado por: Alexander Chamorro</a:t>
            </a:r>
            <a:endParaRPr lang="en-US" sz="175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Asignatura: CAPSTONE 002D</a:t>
            </a:r>
          </a:p>
          <a:p>
            <a:pPr marL="0" indent="0" algn="l">
              <a:lnSpc>
                <a:spcPts val="2850"/>
              </a:lnSpc>
              <a:buNone/>
            </a:pPr>
            <a:r>
              <a:rPr lang="en-US" sz="1750" dirty="0" err="1">
                <a:solidFill>
                  <a:srgbClr val="272525"/>
                </a:solidFill>
                <a:latin typeface="Inter" pitchFamily="34" charset="0"/>
                <a:ea typeface="Inter" pitchFamily="34" charset="-122"/>
              </a:rPr>
              <a:t>Profesor</a:t>
            </a:r>
            <a:r>
              <a:rPr lang="en-US" sz="1750" dirty="0">
                <a:solidFill>
                  <a:srgbClr val="272525"/>
                </a:solidFill>
                <a:latin typeface="Inter" pitchFamily="34" charset="0"/>
                <a:ea typeface="Inter" pitchFamily="34" charset="-122"/>
              </a:rPr>
              <a:t>: Jorge Castro Silvestre </a:t>
            </a:r>
          </a:p>
          <a:p>
            <a:pPr marL="0" indent="0" algn="l">
              <a:lnSpc>
                <a:spcPts val="2850"/>
              </a:lnSpc>
              <a:buNone/>
            </a:pPr>
            <a:r>
              <a:rPr lang="en-US" sz="1750" dirty="0" err="1">
                <a:solidFill>
                  <a:srgbClr val="272525"/>
                </a:solidFill>
                <a:latin typeface="Inter" pitchFamily="34" charset="0"/>
                <a:ea typeface="Inter" pitchFamily="34" charset="-122"/>
              </a:rPr>
              <a:t>Fecha</a:t>
            </a:r>
            <a:r>
              <a:rPr lang="en-US" sz="1750" dirty="0">
                <a:solidFill>
                  <a:srgbClr val="272525"/>
                </a:solidFill>
                <a:latin typeface="Inter" pitchFamily="34" charset="0"/>
                <a:ea typeface="Inter" pitchFamily="34" charset="-122"/>
              </a:rPr>
              <a:t>: 15-10-2025</a:t>
            </a:r>
            <a:endParaRPr lang="en-US" sz="1750" dirty="0"/>
          </a:p>
        </p:txBody>
      </p:sp>
      <p:pic>
        <p:nvPicPr>
          <p:cNvPr id="1026" name="Picture 2" descr="Imagen generada">
            <a:extLst>
              <a:ext uri="{FF2B5EF4-FFF2-40B4-BE49-F238E27FC236}">
                <a16:creationId xmlns:a16="http://schemas.microsoft.com/office/drawing/2014/main" id="{37674B77-E0CB-6BDB-D423-3CD9A86CF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1201" y="619200"/>
            <a:ext cx="4531200" cy="679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8F368EE2-E6B5-CBBC-B939-B0AE97C5BA1F}"/>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0505"/>
            <a:ext cx="564296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Siguientes Pasos y Cierre</a:t>
            </a:r>
            <a:endParaRPr lang="en-US" sz="3550" dirty="0"/>
          </a:p>
        </p:txBody>
      </p:sp>
      <p:pic>
        <p:nvPicPr>
          <p:cNvPr id="4" name="Image 1" descr="preencoded.png"/>
          <p:cNvPicPr>
            <a:picLocks noChangeAspect="1"/>
          </p:cNvPicPr>
          <p:nvPr/>
        </p:nvPicPr>
        <p:blipFill>
          <a:blip r:embed="rId4"/>
          <a:stretch>
            <a:fillRect/>
          </a:stretch>
        </p:blipFill>
        <p:spPr>
          <a:xfrm>
            <a:off x="6280190" y="2002631"/>
            <a:ext cx="1134070" cy="2032754"/>
          </a:xfrm>
          <a:prstGeom prst="rect">
            <a:avLst/>
          </a:prstGeom>
        </p:spPr>
      </p:pic>
      <p:sp>
        <p:nvSpPr>
          <p:cNvPr id="5" name="Text 1"/>
          <p:cNvSpPr/>
          <p:nvPr/>
        </p:nvSpPr>
        <p:spPr>
          <a:xfrm>
            <a:off x="7641074" y="222944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Diseño de pruebas</a:t>
            </a:r>
            <a:endParaRPr lang="en-US" sz="2200" dirty="0"/>
          </a:p>
        </p:txBody>
      </p:sp>
      <p:sp>
        <p:nvSpPr>
          <p:cNvPr id="6" name="Text 2"/>
          <p:cNvSpPr/>
          <p:nvPr/>
        </p:nvSpPr>
        <p:spPr>
          <a:xfrm>
            <a:off x="7641074" y="2719864"/>
            <a:ext cx="619553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Iniciaremos la fase diseño de  Pruebas para asegurar la cohesión y correcto funcionamiento de todos los módulos.</a:t>
            </a:r>
            <a:endParaRPr lang="en-US" sz="1750" dirty="0"/>
          </a:p>
        </p:txBody>
      </p:sp>
      <p:pic>
        <p:nvPicPr>
          <p:cNvPr id="7" name="Image 2" descr="preencoded.png"/>
          <p:cNvPicPr>
            <a:picLocks noChangeAspect="1"/>
          </p:cNvPicPr>
          <p:nvPr/>
        </p:nvPicPr>
        <p:blipFill>
          <a:blip r:embed="rId5"/>
          <a:stretch>
            <a:fillRect/>
          </a:stretch>
        </p:blipFill>
        <p:spPr>
          <a:xfrm>
            <a:off x="6280190" y="4035385"/>
            <a:ext cx="1134070" cy="2032754"/>
          </a:xfrm>
          <a:prstGeom prst="rect">
            <a:avLst/>
          </a:prstGeom>
        </p:spPr>
      </p:pic>
      <p:sp>
        <p:nvSpPr>
          <p:cNvPr id="8" name="Text 3"/>
          <p:cNvSpPr/>
          <p:nvPr/>
        </p:nvSpPr>
        <p:spPr>
          <a:xfrm>
            <a:off x="7641074" y="4262199"/>
            <a:ext cx="30613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Pruebas con selenium</a:t>
            </a:r>
            <a:endParaRPr lang="en-US" sz="2200" dirty="0"/>
          </a:p>
        </p:txBody>
      </p:sp>
      <p:sp>
        <p:nvSpPr>
          <p:cNvPr id="9" name="Text 4"/>
          <p:cNvSpPr/>
          <p:nvPr/>
        </p:nvSpPr>
        <p:spPr>
          <a:xfrm>
            <a:off x="7641074" y="4752618"/>
            <a:ext cx="619553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Posteriormente, se ejecutarán las Pruebas con selenium, según el plan establecido, para validar que la solución cumple con las expectativas del usuario final.</a:t>
            </a:r>
            <a:endParaRPr lang="en-US" sz="1750" dirty="0"/>
          </a:p>
        </p:txBody>
      </p:sp>
      <p:sp>
        <p:nvSpPr>
          <p:cNvPr id="10" name="Text 5"/>
          <p:cNvSpPr/>
          <p:nvPr/>
        </p:nvSpPr>
        <p:spPr>
          <a:xfrm>
            <a:off x="6280190" y="6323290"/>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Agradezco su atención y el valioso feedback proporcionado a lo largo de este proyecto.</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9929D60-4A50-42CE-A5FB-395E0729BE31}"/>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4384"/>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Resumen Ejecutivo: ¿Qué es Junta360 Digital?</a:t>
            </a:r>
            <a:endParaRPr lang="en-US" sz="3550" dirty="0"/>
          </a:p>
        </p:txBody>
      </p:sp>
      <p:sp>
        <p:nvSpPr>
          <p:cNvPr id="4" name="Text 1"/>
          <p:cNvSpPr/>
          <p:nvPr/>
        </p:nvSpPr>
        <p:spPr>
          <a:xfrm>
            <a:off x="793790" y="408348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Junta360 Digital es una innovadora plataforma diseñada para transformar la gestión de las Juntas de Vecinos, llevándolas al entorno digital. Nuestro objetivo principal fue optimizar la comunicación, facilitar trámites y potenciar la participación ciudadana.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F595B42C-FA9E-2A32-6049-F112E2349BD0}"/>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76751"/>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Metodología: Modelo Cascada y Avance del Proyecto</a:t>
            </a:r>
            <a:endParaRPr lang="en-US" sz="3550" dirty="0"/>
          </a:p>
        </p:txBody>
      </p:sp>
      <p:sp>
        <p:nvSpPr>
          <p:cNvPr id="4" name="Shape 1"/>
          <p:cNvSpPr/>
          <p:nvPr/>
        </p:nvSpPr>
        <p:spPr>
          <a:xfrm>
            <a:off x="793790" y="2065853"/>
            <a:ext cx="7556421" cy="5486876"/>
          </a:xfrm>
          <a:prstGeom prst="roundRect">
            <a:avLst>
              <a:gd name="adj" fmla="val 1736"/>
            </a:avLst>
          </a:prstGeom>
          <a:solidFill>
            <a:srgbClr val="DADBF1"/>
          </a:solidFill>
          <a:ln w="7620">
            <a:solidFill>
              <a:srgbClr val="C0C1D7"/>
            </a:solidFill>
            <a:prstDash val="solid"/>
          </a:ln>
        </p:spPr>
        <p:txBody>
          <a:bodyPr/>
          <a:lstStyle/>
          <a:p>
            <a:endParaRPr lang="es-CL"/>
          </a:p>
        </p:txBody>
      </p:sp>
      <p:sp>
        <p:nvSpPr>
          <p:cNvPr id="5" name="Shape 2"/>
          <p:cNvSpPr/>
          <p:nvPr/>
        </p:nvSpPr>
        <p:spPr>
          <a:xfrm>
            <a:off x="801410" y="2073473"/>
            <a:ext cx="7541181" cy="2735818"/>
          </a:xfrm>
          <a:prstGeom prst="roundRect">
            <a:avLst>
              <a:gd name="adj" fmla="val 3482"/>
            </a:avLst>
          </a:prstGeom>
          <a:solidFill>
            <a:srgbClr val="DADBF1"/>
          </a:solidFill>
          <a:ln/>
        </p:spPr>
        <p:txBody>
          <a:bodyPr/>
          <a:lstStyle/>
          <a:p>
            <a:endParaRPr lang="es-CL"/>
          </a:p>
        </p:txBody>
      </p:sp>
      <p:sp>
        <p:nvSpPr>
          <p:cNvPr id="6" name="Text 3"/>
          <p:cNvSpPr/>
          <p:nvPr/>
        </p:nvSpPr>
        <p:spPr>
          <a:xfrm>
            <a:off x="1028224" y="2300288"/>
            <a:ext cx="404955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Elección del Modelo Cascada</a:t>
            </a:r>
            <a:endParaRPr lang="en-US" sz="2200" dirty="0"/>
          </a:p>
        </p:txBody>
      </p:sp>
      <p:sp>
        <p:nvSpPr>
          <p:cNvPr id="7" name="Text 4"/>
          <p:cNvSpPr/>
          <p:nvPr/>
        </p:nvSpPr>
        <p:spPr>
          <a:xfrm>
            <a:off x="1028224" y="2790706"/>
            <a:ext cx="708755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Adopté el Modelo Cascada por su naturaleza secuencial y estructurada, ideal para proyectos con requisitos bien definidos y poca ambigüedad inicial. Esto permitió una planificación rigurosa y un seguimiento claro del progreso.</a:t>
            </a:r>
            <a:endParaRPr lang="en-US" sz="1750" dirty="0"/>
          </a:p>
        </p:txBody>
      </p:sp>
      <p:sp>
        <p:nvSpPr>
          <p:cNvPr id="8" name="Shape 5"/>
          <p:cNvSpPr/>
          <p:nvPr/>
        </p:nvSpPr>
        <p:spPr>
          <a:xfrm>
            <a:off x="801410" y="4809292"/>
            <a:ext cx="7541181" cy="2735818"/>
          </a:xfrm>
          <a:prstGeom prst="rect">
            <a:avLst/>
          </a:prstGeom>
          <a:solidFill>
            <a:srgbClr val="DADBF1"/>
          </a:solidFill>
          <a:ln/>
        </p:spPr>
        <p:txBody>
          <a:bodyPr/>
          <a:lstStyle/>
          <a:p>
            <a:endParaRPr lang="es-CL"/>
          </a:p>
        </p:txBody>
      </p:sp>
      <p:sp>
        <p:nvSpPr>
          <p:cNvPr id="9" name="Shape 6"/>
          <p:cNvSpPr/>
          <p:nvPr/>
        </p:nvSpPr>
        <p:spPr>
          <a:xfrm>
            <a:off x="801410" y="4809292"/>
            <a:ext cx="7541181" cy="30480"/>
          </a:xfrm>
          <a:prstGeom prst="roundRect">
            <a:avLst>
              <a:gd name="adj" fmla="val 312558"/>
            </a:avLst>
          </a:prstGeom>
          <a:solidFill>
            <a:srgbClr val="C0C1D7"/>
          </a:solidFill>
          <a:ln/>
        </p:spPr>
        <p:txBody>
          <a:bodyPr/>
          <a:lstStyle/>
          <a:p>
            <a:endParaRPr lang="es-CL"/>
          </a:p>
        </p:txBody>
      </p:sp>
      <p:sp>
        <p:nvSpPr>
          <p:cNvPr id="10" name="Shape 7"/>
          <p:cNvSpPr/>
          <p:nvPr/>
        </p:nvSpPr>
        <p:spPr>
          <a:xfrm>
            <a:off x="4288393" y="4541044"/>
            <a:ext cx="566976" cy="566976"/>
          </a:xfrm>
          <a:prstGeom prst="roundRect">
            <a:avLst>
              <a:gd name="adj" fmla="val 16803"/>
            </a:avLst>
          </a:prstGeom>
          <a:solidFill>
            <a:srgbClr val="FFFFFF"/>
          </a:solidFill>
          <a:ln w="30480">
            <a:solidFill>
              <a:srgbClr val="C0C1D7"/>
            </a:solidFill>
            <a:prstDash val="solid"/>
          </a:ln>
        </p:spPr>
        <p:txBody>
          <a:bodyPr/>
          <a:lstStyle/>
          <a:p>
            <a:endParaRPr lang="es-CL"/>
          </a:p>
        </p:txBody>
      </p:sp>
      <p:pic>
        <p:nvPicPr>
          <p:cNvPr id="11" name="Image 1" descr="preencoded.png"/>
          <p:cNvPicPr>
            <a:picLocks noChangeAspect="1"/>
          </p:cNvPicPr>
          <p:nvPr/>
        </p:nvPicPr>
        <p:blipFill>
          <a:blip r:embed="rId4"/>
          <a:stretch>
            <a:fillRect/>
          </a:stretch>
        </p:blipFill>
        <p:spPr>
          <a:xfrm>
            <a:off x="4430078" y="4647367"/>
            <a:ext cx="283488" cy="354330"/>
          </a:xfrm>
          <a:prstGeom prst="rect">
            <a:avLst/>
          </a:prstGeom>
        </p:spPr>
      </p:pic>
      <p:sp>
        <p:nvSpPr>
          <p:cNvPr id="12" name="Text 8"/>
          <p:cNvSpPr/>
          <p:nvPr/>
        </p:nvSpPr>
        <p:spPr>
          <a:xfrm>
            <a:off x="1028224" y="5376267"/>
            <a:ext cx="5129808"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Fase de Desarrollo Completa al 100%</a:t>
            </a:r>
            <a:endParaRPr lang="en-US" sz="2200" dirty="0"/>
          </a:p>
        </p:txBody>
      </p:sp>
      <p:sp>
        <p:nvSpPr>
          <p:cNvPr id="13" name="Text 9"/>
          <p:cNvSpPr/>
          <p:nvPr/>
        </p:nvSpPr>
        <p:spPr>
          <a:xfrm>
            <a:off x="1028224" y="5866686"/>
            <a:ext cx="708755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Hemos completado exitosamente la fase de Desarrollo, cumpliendo todos los hitos y especificaciones. Esta etapa abarcó desde la codificación hasta las primeras pruebas unitarias, asegurando la robustez de la base del sistema.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37F0C6C-68E6-4127-ED2D-EFBDC95E0E80}"/>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sp>
        <p:nvSpPr>
          <p:cNvPr id="2" name="Text 0"/>
          <p:cNvSpPr/>
          <p:nvPr/>
        </p:nvSpPr>
        <p:spPr>
          <a:xfrm>
            <a:off x="632698" y="497205"/>
            <a:ext cx="7710011" cy="451961"/>
          </a:xfrm>
          <a:prstGeom prst="rect">
            <a:avLst/>
          </a:prstGeom>
          <a:noFill/>
          <a:ln/>
        </p:spPr>
        <p:txBody>
          <a:bodyPr wrap="none" lIns="0" tIns="0" rIns="0" bIns="0" rtlCol="0" anchor="t"/>
          <a:lstStyle/>
          <a:p>
            <a:pPr marL="0" indent="0" algn="l">
              <a:lnSpc>
                <a:spcPts val="3550"/>
              </a:lnSpc>
              <a:buNone/>
            </a:pPr>
            <a:r>
              <a:rPr lang="en-US" sz="2800" b="1" dirty="0">
                <a:solidFill>
                  <a:srgbClr val="000000"/>
                </a:solidFill>
                <a:latin typeface="Inter Bold" pitchFamily="34" charset="0"/>
                <a:ea typeface="Inter Bold" pitchFamily="34" charset="-122"/>
                <a:cs typeface="Inter Bold" pitchFamily="34" charset="-120"/>
              </a:rPr>
              <a:t>Ajuste Crítico: Validación Digital de Vecinos</a:t>
            </a:r>
            <a:endParaRPr lang="en-US" sz="2800" dirty="0"/>
          </a:p>
        </p:txBody>
      </p:sp>
      <p:sp>
        <p:nvSpPr>
          <p:cNvPr id="3" name="Text 1"/>
          <p:cNvSpPr/>
          <p:nvPr/>
        </p:nvSpPr>
        <p:spPr>
          <a:xfrm>
            <a:off x="632698" y="1333262"/>
            <a:ext cx="2259925" cy="282416"/>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El Cambio Crucial</a:t>
            </a:r>
            <a:endParaRPr lang="en-US" sz="1750" dirty="0"/>
          </a:p>
        </p:txBody>
      </p:sp>
      <p:sp>
        <p:nvSpPr>
          <p:cNvPr id="4" name="Text 2"/>
          <p:cNvSpPr/>
          <p:nvPr/>
        </p:nvSpPr>
        <p:spPr>
          <a:xfrm>
            <a:off x="632698" y="1796415"/>
            <a:ext cx="7842528" cy="86796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La </a:t>
            </a:r>
            <a:r>
              <a:rPr lang="en-US" sz="1400" b="1" dirty="0">
                <a:solidFill>
                  <a:srgbClr val="272525"/>
                </a:solidFill>
                <a:latin typeface="Inter" pitchFamily="34" charset="0"/>
                <a:ea typeface="Inter" pitchFamily="34" charset="-122"/>
                <a:cs typeface="Inter" pitchFamily="34" charset="-120"/>
              </a:rPr>
              <a:t>Validación Digital de Vecinos</a:t>
            </a:r>
            <a:r>
              <a:rPr lang="en-US" sz="1400" dirty="0">
                <a:solidFill>
                  <a:srgbClr val="272525"/>
                </a:solidFill>
                <a:latin typeface="Inter" pitchFamily="34" charset="0"/>
                <a:ea typeface="Inter" pitchFamily="34" charset="-122"/>
                <a:cs typeface="Inter" pitchFamily="34" charset="-120"/>
              </a:rPr>
              <a:t> emergió como el ajuste más crítico durante el proyecto. Inicialmente, no se había contemplado un proceso robusto de verificación, pero la necesidad de asegurar la legitimidad de los usuarios se hizo evidente.</a:t>
            </a:r>
            <a:endParaRPr lang="en-US" sz="1400" dirty="0"/>
          </a:p>
        </p:txBody>
      </p:sp>
      <p:sp>
        <p:nvSpPr>
          <p:cNvPr id="5" name="Text 3"/>
          <p:cNvSpPr/>
          <p:nvPr/>
        </p:nvSpPr>
        <p:spPr>
          <a:xfrm>
            <a:off x="632698" y="2827020"/>
            <a:ext cx="7842528" cy="578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Este cambio implicó la integración de nuevas funcionalidades de verificación de identidad, como la subida de documentos y la confirmación administrativa.</a:t>
            </a:r>
            <a:endParaRPr lang="en-US" sz="1400" dirty="0"/>
          </a:p>
        </p:txBody>
      </p:sp>
      <p:pic>
        <p:nvPicPr>
          <p:cNvPr id="6" name="Image 0" descr="preencoded.png"/>
          <p:cNvPicPr>
            <a:picLocks noChangeAspect="1"/>
          </p:cNvPicPr>
          <p:nvPr/>
        </p:nvPicPr>
        <p:blipFill>
          <a:blip r:embed="rId3"/>
          <a:stretch>
            <a:fillRect/>
          </a:stretch>
        </p:blipFill>
        <p:spPr>
          <a:xfrm>
            <a:off x="8923853" y="1355884"/>
            <a:ext cx="5081349" cy="5228273"/>
          </a:xfrm>
          <a:prstGeom prst="rect">
            <a:avLst/>
          </a:prstGeom>
        </p:spPr>
      </p:pic>
      <p:sp>
        <p:nvSpPr>
          <p:cNvPr id="7" name="Text 4"/>
          <p:cNvSpPr/>
          <p:nvPr/>
        </p:nvSpPr>
        <p:spPr>
          <a:xfrm>
            <a:off x="8923853" y="6787515"/>
            <a:ext cx="5081349" cy="289322"/>
          </a:xfrm>
          <a:prstGeom prst="rect">
            <a:avLst/>
          </a:prstGeom>
          <a:noFill/>
          <a:ln/>
        </p:spPr>
        <p:txBody>
          <a:bodyPr wrap="none" lIns="0" tIns="0" rIns="0" bIns="0" rtlCol="0" anchor="t"/>
          <a:lstStyle/>
          <a:p>
            <a:pPr marL="0" indent="0" algn="l">
              <a:lnSpc>
                <a:spcPts val="2250"/>
              </a:lnSpc>
              <a:buNone/>
            </a:pPr>
            <a:endParaRPr lang="en-US" sz="1400" dirty="0"/>
          </a:p>
        </p:txBody>
      </p:sp>
      <p:sp>
        <p:nvSpPr>
          <p:cNvPr id="8" name="Text 5"/>
          <p:cNvSpPr/>
          <p:nvPr/>
        </p:nvSpPr>
        <p:spPr>
          <a:xfrm>
            <a:off x="911304" y="7142084"/>
            <a:ext cx="13093898" cy="578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Este ajuste no solo fortaleció la seguridad, sino que elevó significativamente la calidad y confiabilidad de Junta360 Digital, garantizando que solo los miembros verificados puedan acceder a los servicios sensibles de la comunidad.</a:t>
            </a:r>
            <a:endParaRPr lang="en-US" sz="1400" dirty="0"/>
          </a:p>
        </p:txBody>
      </p:sp>
      <p:sp>
        <p:nvSpPr>
          <p:cNvPr id="9" name="Shape 6"/>
          <p:cNvSpPr/>
          <p:nvPr/>
        </p:nvSpPr>
        <p:spPr>
          <a:xfrm>
            <a:off x="726298" y="6932176"/>
            <a:ext cx="22860" cy="985361"/>
          </a:xfrm>
          <a:prstGeom prst="rect">
            <a:avLst/>
          </a:prstGeom>
          <a:solidFill>
            <a:srgbClr val="4950BC"/>
          </a:solidFill>
          <a:ln/>
        </p:spPr>
        <p:txBody>
          <a:bodyPr/>
          <a:lstStyle/>
          <a:p>
            <a:endParaRPr lang="es-C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08EC0D74-2F72-B5BC-16C8-D544CC34983A}"/>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sp>
        <p:nvSpPr>
          <p:cNvPr id="2" name="Text 0"/>
          <p:cNvSpPr/>
          <p:nvPr/>
        </p:nvSpPr>
        <p:spPr>
          <a:xfrm>
            <a:off x="601623" y="473869"/>
            <a:ext cx="7052072" cy="429816"/>
          </a:xfrm>
          <a:prstGeom prst="rect">
            <a:avLst/>
          </a:prstGeom>
          <a:noFill/>
          <a:ln/>
        </p:spPr>
        <p:txBody>
          <a:bodyPr wrap="none" lIns="0" tIns="0" rIns="0" bIns="0" rtlCol="0" anchor="t"/>
          <a:lstStyle/>
          <a:p>
            <a:pPr marL="0" indent="0" algn="l">
              <a:lnSpc>
                <a:spcPts val="3350"/>
              </a:lnSpc>
              <a:buNone/>
            </a:pPr>
            <a:r>
              <a:rPr lang="en-US" sz="2700" b="1" dirty="0">
                <a:solidFill>
                  <a:srgbClr val="000000"/>
                </a:solidFill>
                <a:latin typeface="Inter Bold" pitchFamily="34" charset="0"/>
                <a:ea typeface="Inter Bold" pitchFamily="34" charset="-122"/>
                <a:cs typeface="Inter Bold" pitchFamily="34" charset="-120"/>
              </a:rPr>
              <a:t>Tecnologías Clave: Nuestro Stack Técnico</a:t>
            </a:r>
            <a:endParaRPr lang="en-US" sz="2700" dirty="0"/>
          </a:p>
        </p:txBody>
      </p:sp>
      <p:pic>
        <p:nvPicPr>
          <p:cNvPr id="3" name="Image 0" descr="preencoded.png"/>
          <p:cNvPicPr>
            <a:picLocks noChangeAspect="1"/>
          </p:cNvPicPr>
          <p:nvPr/>
        </p:nvPicPr>
        <p:blipFill>
          <a:blip r:embed="rId3"/>
          <a:stretch>
            <a:fillRect/>
          </a:stretch>
        </p:blipFill>
        <p:spPr>
          <a:xfrm>
            <a:off x="3896082" y="1247418"/>
            <a:ext cx="6838236" cy="4626173"/>
          </a:xfrm>
          <a:prstGeom prst="rect">
            <a:avLst/>
          </a:prstGeom>
        </p:spPr>
      </p:pic>
      <p:sp>
        <p:nvSpPr>
          <p:cNvPr id="4" name="Text 1"/>
          <p:cNvSpPr/>
          <p:nvPr/>
        </p:nvSpPr>
        <p:spPr>
          <a:xfrm>
            <a:off x="6676398" y="3216943"/>
            <a:ext cx="1245174" cy="227776"/>
          </a:xfrm>
          <a:prstGeom prst="rect">
            <a:avLst/>
          </a:prstGeom>
          <a:noFill/>
          <a:ln/>
        </p:spPr>
        <p:txBody>
          <a:bodyPr wrap="non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Arquitectura</a:t>
            </a:r>
            <a:endParaRPr lang="en-US" sz="1050" dirty="0"/>
          </a:p>
        </p:txBody>
      </p:sp>
      <p:sp>
        <p:nvSpPr>
          <p:cNvPr id="5" name="Text 2"/>
          <p:cNvSpPr/>
          <p:nvPr/>
        </p:nvSpPr>
        <p:spPr>
          <a:xfrm>
            <a:off x="6676398" y="3525705"/>
            <a:ext cx="1245174" cy="227776"/>
          </a:xfrm>
          <a:prstGeom prst="rect">
            <a:avLst/>
          </a:prstGeom>
          <a:noFill/>
          <a:ln/>
        </p:spPr>
        <p:txBody>
          <a:bodyPr wrap="non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Aplicación</a:t>
            </a:r>
            <a:endParaRPr lang="en-US" sz="1050" dirty="0"/>
          </a:p>
        </p:txBody>
      </p:sp>
      <p:sp>
        <p:nvSpPr>
          <p:cNvPr id="6" name="Text 3"/>
          <p:cNvSpPr/>
          <p:nvPr/>
        </p:nvSpPr>
        <p:spPr>
          <a:xfrm>
            <a:off x="8537356" y="4374644"/>
            <a:ext cx="1852417" cy="569439"/>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Django Frontend</a:t>
            </a:r>
            <a:endParaRPr lang="en-US" sz="1350" dirty="0"/>
          </a:p>
        </p:txBody>
      </p:sp>
      <p:sp>
        <p:nvSpPr>
          <p:cNvPr id="7" name="Text 4"/>
          <p:cNvSpPr/>
          <p:nvPr/>
        </p:nvSpPr>
        <p:spPr>
          <a:xfrm>
            <a:off x="8537356" y="5025070"/>
            <a:ext cx="1852417" cy="45555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Interfaz responsive y UI</a:t>
            </a:r>
            <a:endParaRPr lang="en-US" sz="1050" dirty="0"/>
          </a:p>
        </p:txBody>
      </p:sp>
      <p:sp>
        <p:nvSpPr>
          <p:cNvPr id="8" name="Text 5"/>
          <p:cNvSpPr/>
          <p:nvPr/>
        </p:nvSpPr>
        <p:spPr>
          <a:xfrm>
            <a:off x="4196175" y="4488532"/>
            <a:ext cx="1852417" cy="569440"/>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n8n (Integraciones)</a:t>
            </a:r>
            <a:endParaRPr lang="en-US" sz="1350" dirty="0"/>
          </a:p>
        </p:txBody>
      </p:sp>
      <p:sp>
        <p:nvSpPr>
          <p:cNvPr id="9" name="Text 6"/>
          <p:cNvSpPr/>
          <p:nvPr/>
        </p:nvSpPr>
        <p:spPr>
          <a:xfrm>
            <a:off x="4196175" y="5138958"/>
            <a:ext cx="1852417" cy="227775"/>
          </a:xfrm>
          <a:prstGeom prst="rect">
            <a:avLst/>
          </a:prstGeom>
          <a:noFill/>
          <a:ln/>
        </p:spPr>
        <p:txBody>
          <a:bodyPr wrap="non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Automatizaciones</a:t>
            </a:r>
            <a:endParaRPr lang="en-US" sz="1050" dirty="0"/>
          </a:p>
        </p:txBody>
      </p:sp>
      <p:sp>
        <p:nvSpPr>
          <p:cNvPr id="10" name="Text 7"/>
          <p:cNvSpPr/>
          <p:nvPr/>
        </p:nvSpPr>
        <p:spPr>
          <a:xfrm>
            <a:off x="4196175" y="1773573"/>
            <a:ext cx="1852417" cy="284720"/>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Flujo de Datos</a:t>
            </a:r>
            <a:endParaRPr lang="en-US" sz="1350" dirty="0"/>
          </a:p>
        </p:txBody>
      </p:sp>
      <p:sp>
        <p:nvSpPr>
          <p:cNvPr id="11" name="Text 8"/>
          <p:cNvSpPr/>
          <p:nvPr/>
        </p:nvSpPr>
        <p:spPr>
          <a:xfrm>
            <a:off x="4196175" y="2139280"/>
            <a:ext cx="1852417" cy="45555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Solicitudes, respuestas y eventos</a:t>
            </a:r>
            <a:endParaRPr lang="en-US" sz="1050" dirty="0"/>
          </a:p>
        </p:txBody>
      </p:sp>
      <p:sp>
        <p:nvSpPr>
          <p:cNvPr id="12" name="Text 9"/>
          <p:cNvSpPr/>
          <p:nvPr/>
        </p:nvSpPr>
        <p:spPr>
          <a:xfrm>
            <a:off x="8549220" y="1631213"/>
            <a:ext cx="1852417" cy="569439"/>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Django  Backend</a:t>
            </a:r>
            <a:endParaRPr lang="en-US" sz="1350" dirty="0"/>
          </a:p>
        </p:txBody>
      </p:sp>
      <p:sp>
        <p:nvSpPr>
          <p:cNvPr id="13" name="Text 10"/>
          <p:cNvSpPr/>
          <p:nvPr/>
        </p:nvSpPr>
        <p:spPr>
          <a:xfrm>
            <a:off x="8549220" y="2281639"/>
            <a:ext cx="1852417" cy="45555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Lógica, API y base de datos</a:t>
            </a:r>
            <a:endParaRPr lang="en-US" sz="1050" dirty="0"/>
          </a:p>
        </p:txBody>
      </p:sp>
      <p:sp>
        <p:nvSpPr>
          <p:cNvPr id="14" name="Text 11"/>
          <p:cNvSpPr/>
          <p:nvPr/>
        </p:nvSpPr>
        <p:spPr>
          <a:xfrm>
            <a:off x="601623" y="6066949"/>
            <a:ext cx="13427154" cy="275034"/>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Nuestra arquitectura se basa en un stack robusto y moderno:</a:t>
            </a:r>
            <a:endParaRPr lang="en-US" sz="1350" dirty="0"/>
          </a:p>
        </p:txBody>
      </p:sp>
      <p:sp>
        <p:nvSpPr>
          <p:cNvPr id="15" name="Text 12"/>
          <p:cNvSpPr/>
          <p:nvPr/>
        </p:nvSpPr>
        <p:spPr>
          <a:xfrm>
            <a:off x="601623" y="6535341"/>
            <a:ext cx="13427154"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Django (Backend):</a:t>
            </a:r>
            <a:r>
              <a:rPr lang="en-US" sz="1350" dirty="0">
                <a:solidFill>
                  <a:srgbClr val="272525"/>
                </a:solidFill>
                <a:latin typeface="Inter" pitchFamily="34" charset="0"/>
                <a:ea typeface="Inter" pitchFamily="34" charset="-122"/>
                <a:cs typeface="Inter" pitchFamily="34" charset="-120"/>
              </a:rPr>
              <a:t> Framework de Python potente para la lógica de negocio y gestión de bases de datos.</a:t>
            </a:r>
            <a:endParaRPr lang="en-US" sz="1350" dirty="0"/>
          </a:p>
        </p:txBody>
      </p:sp>
      <p:sp>
        <p:nvSpPr>
          <p:cNvPr id="16" name="Text 13"/>
          <p:cNvSpPr/>
          <p:nvPr/>
        </p:nvSpPr>
        <p:spPr>
          <a:xfrm>
            <a:off x="601623" y="6870502"/>
            <a:ext cx="13427154"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Bootstrap (Front-End ):</a:t>
            </a:r>
            <a:r>
              <a:rPr lang="en-US" sz="1350" dirty="0">
                <a:solidFill>
                  <a:srgbClr val="272525"/>
                </a:solidFill>
                <a:latin typeface="Inter" pitchFamily="34" charset="0"/>
                <a:ea typeface="Inter" pitchFamily="34" charset="-122"/>
                <a:cs typeface="Inter" pitchFamily="34" charset="-120"/>
              </a:rPr>
              <a:t> Garantiza una interfaz de usuario adaptable y atractiva en cualquier dispositivo.</a:t>
            </a:r>
            <a:endParaRPr lang="en-US" sz="1350" dirty="0"/>
          </a:p>
        </p:txBody>
      </p:sp>
      <p:sp>
        <p:nvSpPr>
          <p:cNvPr id="17" name="Text 14"/>
          <p:cNvSpPr/>
          <p:nvPr/>
        </p:nvSpPr>
        <p:spPr>
          <a:xfrm>
            <a:off x="601623" y="7205663"/>
            <a:ext cx="13427154" cy="55006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Integración con n8n:</a:t>
            </a:r>
            <a:r>
              <a:rPr lang="en-US" sz="1350" dirty="0">
                <a:solidFill>
                  <a:srgbClr val="272525"/>
                </a:solidFill>
                <a:latin typeface="Inter" pitchFamily="34" charset="0"/>
                <a:ea typeface="Inter" pitchFamily="34" charset="-122"/>
                <a:cs typeface="Inter" pitchFamily="34" charset="-120"/>
              </a:rPr>
              <a:t> Herramienta de automatización que facilita flujos de trabajo y la conexión con otros servicios, vital para tareas como la generación de documentos dinámicos.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069310A-122F-39E3-2EB3-079077F3B74F}"/>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sp>
        <p:nvSpPr>
          <p:cNvPr id="2" name="Text 0"/>
          <p:cNvSpPr/>
          <p:nvPr/>
        </p:nvSpPr>
        <p:spPr>
          <a:xfrm>
            <a:off x="793790" y="909161"/>
            <a:ext cx="9713952"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Evidencia 1: Panel de Control Administrativo</a:t>
            </a:r>
            <a:endParaRPr lang="en-US" sz="3550" dirty="0"/>
          </a:p>
        </p:txBody>
      </p:sp>
      <p:sp>
        <p:nvSpPr>
          <p:cNvPr id="3" name="Text 1"/>
          <p:cNvSpPr/>
          <p:nvPr/>
        </p:nvSpPr>
        <p:spPr>
          <a:xfrm>
            <a:off x="793790" y="192976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panel de control administrativo ofrece una visión integral y herramientas para la gestión eficiente de la comunidad. Permite a los administradores:</a:t>
            </a:r>
            <a:endParaRPr lang="en-US" sz="1750" dirty="0"/>
          </a:p>
        </p:txBody>
      </p:sp>
      <p:sp>
        <p:nvSpPr>
          <p:cNvPr id="4" name="Text 2"/>
          <p:cNvSpPr/>
          <p:nvPr/>
        </p:nvSpPr>
        <p:spPr>
          <a:xfrm>
            <a:off x="793790" y="291072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Visualizar </a:t>
            </a:r>
            <a:r>
              <a:rPr lang="en-US" sz="1750" b="1" dirty="0">
                <a:solidFill>
                  <a:srgbClr val="272525"/>
                </a:solidFill>
                <a:latin typeface="Inter" pitchFamily="34" charset="0"/>
                <a:ea typeface="Inter" pitchFamily="34" charset="-122"/>
                <a:cs typeface="Inter" pitchFamily="34" charset="-120"/>
              </a:rPr>
              <a:t>Vecinos Registrados</a:t>
            </a:r>
            <a:r>
              <a:rPr lang="en-US" sz="1750" dirty="0">
                <a:solidFill>
                  <a:srgbClr val="272525"/>
                </a:solidFill>
                <a:latin typeface="Inter" pitchFamily="34" charset="0"/>
                <a:ea typeface="Inter" pitchFamily="34" charset="-122"/>
                <a:cs typeface="Inter" pitchFamily="34" charset="-120"/>
              </a:rPr>
              <a:t> y su estado de verificación.</a:t>
            </a:r>
            <a:endParaRPr lang="en-US" sz="1750" dirty="0"/>
          </a:p>
        </p:txBody>
      </p:sp>
      <p:sp>
        <p:nvSpPr>
          <p:cNvPr id="5" name="Text 3"/>
          <p:cNvSpPr/>
          <p:nvPr/>
        </p:nvSpPr>
        <p:spPr>
          <a:xfrm>
            <a:off x="793790" y="335291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Gestionar </a:t>
            </a:r>
            <a:r>
              <a:rPr lang="en-US" sz="1750" b="1" dirty="0">
                <a:solidFill>
                  <a:srgbClr val="272525"/>
                </a:solidFill>
                <a:latin typeface="Inter" pitchFamily="34" charset="0"/>
                <a:ea typeface="Inter" pitchFamily="34" charset="-122"/>
                <a:cs typeface="Inter" pitchFamily="34" charset="-120"/>
              </a:rPr>
              <a:t>Solicitudes Pendientes</a:t>
            </a:r>
            <a:r>
              <a:rPr lang="en-US" sz="1750" dirty="0">
                <a:solidFill>
                  <a:srgbClr val="272525"/>
                </a:solidFill>
                <a:latin typeface="Inter" pitchFamily="34" charset="0"/>
                <a:ea typeface="Inter" pitchFamily="34" charset="-122"/>
                <a:cs typeface="Inter" pitchFamily="34" charset="-120"/>
              </a:rPr>
              <a:t>, como el acceso a espacios o la emisión de certificados.</a:t>
            </a:r>
            <a:endParaRPr lang="en-US" sz="1750" dirty="0"/>
          </a:p>
        </p:txBody>
      </p:sp>
      <p:sp>
        <p:nvSpPr>
          <p:cNvPr id="6" name="Text 4"/>
          <p:cNvSpPr/>
          <p:nvPr/>
        </p:nvSpPr>
        <p:spPr>
          <a:xfrm>
            <a:off x="793790" y="379511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Monitorear la actividad general de la plataforma, asegurando el buen funcionamiento y la seguridad.</a:t>
            </a:r>
            <a:endParaRPr lang="en-US" sz="1750" dirty="0"/>
          </a:p>
        </p:txBody>
      </p:sp>
      <p:pic>
        <p:nvPicPr>
          <p:cNvPr id="7" name="Image 0" descr="preencoded.png"/>
          <p:cNvPicPr>
            <a:picLocks noChangeAspect="1"/>
          </p:cNvPicPr>
          <p:nvPr/>
        </p:nvPicPr>
        <p:blipFill>
          <a:blip r:embed="rId3"/>
          <a:stretch>
            <a:fillRect/>
          </a:stretch>
        </p:blipFill>
        <p:spPr>
          <a:xfrm>
            <a:off x="2510256" y="4277805"/>
            <a:ext cx="9474504" cy="38320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4DCCB22-5DE1-1E8E-A704-3BB572201C33}"/>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sp>
        <p:nvSpPr>
          <p:cNvPr id="2" name="Text 0"/>
          <p:cNvSpPr/>
          <p:nvPr/>
        </p:nvSpPr>
        <p:spPr>
          <a:xfrm>
            <a:off x="793790" y="948809"/>
            <a:ext cx="9689544"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Evidencia 2: Funcionalidades para el Vecino</a:t>
            </a:r>
            <a:endParaRPr lang="en-US" sz="3550" dirty="0"/>
          </a:p>
        </p:txBody>
      </p:sp>
      <p:sp>
        <p:nvSpPr>
          <p:cNvPr id="3" name="Text 1"/>
          <p:cNvSpPr/>
          <p:nvPr/>
        </p:nvSpPr>
        <p:spPr>
          <a:xfrm>
            <a:off x="793790" y="196941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plataforma empodera a los vecinos con funcionalidades intuitivas que simplifican su interacción con la Junta. Destacamos:</a:t>
            </a:r>
            <a:endParaRPr lang="en-US" sz="1750" dirty="0"/>
          </a:p>
        </p:txBody>
      </p:sp>
      <p:sp>
        <p:nvSpPr>
          <p:cNvPr id="4" name="Text 2"/>
          <p:cNvSpPr/>
          <p:nvPr/>
        </p:nvSpPr>
        <p:spPr>
          <a:xfrm>
            <a:off x="793790" y="295036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Solicitud de Espacio:</a:t>
            </a:r>
            <a:r>
              <a:rPr lang="en-US" sz="1750" dirty="0">
                <a:solidFill>
                  <a:srgbClr val="272525"/>
                </a:solidFill>
                <a:latin typeface="Inter" pitchFamily="34" charset="0"/>
                <a:ea typeface="Inter" pitchFamily="34" charset="-122"/>
                <a:cs typeface="Inter" pitchFamily="34" charset="-120"/>
              </a:rPr>
              <a:t> Proceso simplificado para reservar áreas comunes, con seguimiento del estado de la solicitud.</a:t>
            </a:r>
            <a:endParaRPr lang="en-US" sz="1750" dirty="0"/>
          </a:p>
        </p:txBody>
      </p:sp>
      <p:sp>
        <p:nvSpPr>
          <p:cNvPr id="5" name="Text 3"/>
          <p:cNvSpPr/>
          <p:nvPr/>
        </p:nvSpPr>
        <p:spPr>
          <a:xfrm>
            <a:off x="793790" y="3392567"/>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Solicitud de Certificado:</a:t>
            </a:r>
            <a:r>
              <a:rPr lang="en-US" sz="1750" dirty="0">
                <a:solidFill>
                  <a:srgbClr val="272525"/>
                </a:solidFill>
                <a:latin typeface="Inter" pitchFamily="34" charset="0"/>
                <a:ea typeface="Inter" pitchFamily="34" charset="-122"/>
                <a:cs typeface="Inter" pitchFamily="34" charset="-120"/>
              </a:rPr>
              <a:t> Generación y descarga de certificados de forma digital, agilizando trámites que antes requerían presencia física.</a:t>
            </a:r>
            <a:endParaRPr lang="en-US" sz="1750" dirty="0"/>
          </a:p>
        </p:txBody>
      </p:sp>
      <p:pic>
        <p:nvPicPr>
          <p:cNvPr id="6" name="Image 0" descr="preencoded.png"/>
          <p:cNvPicPr>
            <a:picLocks noChangeAspect="1"/>
          </p:cNvPicPr>
          <p:nvPr/>
        </p:nvPicPr>
        <p:blipFill>
          <a:blip r:embed="rId3"/>
          <a:stretch>
            <a:fillRect/>
          </a:stretch>
        </p:blipFill>
        <p:spPr>
          <a:xfrm>
            <a:off x="899173" y="4118372"/>
            <a:ext cx="5371551" cy="3920912"/>
          </a:xfrm>
          <a:prstGeom prst="rect">
            <a:avLst/>
          </a:prstGeom>
        </p:spPr>
      </p:pic>
      <p:pic>
        <p:nvPicPr>
          <p:cNvPr id="7" name="Image 1" descr="preencoded.png"/>
          <p:cNvPicPr>
            <a:picLocks noChangeAspect="1"/>
          </p:cNvPicPr>
          <p:nvPr/>
        </p:nvPicPr>
        <p:blipFill>
          <a:blip r:embed="rId4"/>
          <a:stretch>
            <a:fillRect/>
          </a:stretch>
        </p:blipFill>
        <p:spPr>
          <a:xfrm>
            <a:off x="6595618" y="4118372"/>
            <a:ext cx="7498631" cy="39209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96F642C6-E7D6-FFBA-E6C4-3899111A58B5}"/>
              </a:ext>
            </a:extLst>
          </p:cNvPr>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92987"/>
            <a:ext cx="814744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Conclusiones: Logros y Validaciones</a:t>
            </a:r>
            <a:endParaRPr lang="en-US" sz="3550" dirty="0"/>
          </a:p>
        </p:txBody>
      </p:sp>
      <p:sp>
        <p:nvSpPr>
          <p:cNvPr id="4" name="Shape 1"/>
          <p:cNvSpPr/>
          <p:nvPr/>
        </p:nvSpPr>
        <p:spPr>
          <a:xfrm>
            <a:off x="793790" y="4715113"/>
            <a:ext cx="6407944" cy="2456617"/>
          </a:xfrm>
          <a:prstGeom prst="roundRect">
            <a:avLst>
              <a:gd name="adj" fmla="val 5956"/>
            </a:avLst>
          </a:prstGeom>
          <a:solidFill>
            <a:srgbClr val="FFFFFF"/>
          </a:solidFill>
          <a:ln w="30480">
            <a:solidFill>
              <a:srgbClr val="C0C1D7"/>
            </a:solidFill>
            <a:prstDash val="solid"/>
          </a:ln>
        </p:spPr>
        <p:txBody>
          <a:bodyPr/>
          <a:lstStyle/>
          <a:p>
            <a:endParaRPr lang="es-CL"/>
          </a:p>
        </p:txBody>
      </p:sp>
      <p:sp>
        <p:nvSpPr>
          <p:cNvPr id="5" name="Shape 2"/>
          <p:cNvSpPr/>
          <p:nvPr/>
        </p:nvSpPr>
        <p:spPr>
          <a:xfrm>
            <a:off x="763310" y="4715113"/>
            <a:ext cx="121920" cy="2456617"/>
          </a:xfrm>
          <a:prstGeom prst="roundRect">
            <a:avLst>
              <a:gd name="adj" fmla="val 78139"/>
            </a:avLst>
          </a:prstGeom>
          <a:solidFill>
            <a:srgbClr val="4950BC"/>
          </a:solidFill>
          <a:ln/>
        </p:spPr>
        <p:txBody>
          <a:bodyPr/>
          <a:lstStyle/>
          <a:p>
            <a:endParaRPr lang="es-CL"/>
          </a:p>
        </p:txBody>
      </p:sp>
      <p:sp>
        <p:nvSpPr>
          <p:cNvPr id="6" name="Text 3"/>
          <p:cNvSpPr/>
          <p:nvPr/>
        </p:nvSpPr>
        <p:spPr>
          <a:xfrm>
            <a:off x="1142524" y="4972407"/>
            <a:ext cx="4325660"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Alcance del Proyecto Cumplido</a:t>
            </a:r>
            <a:endParaRPr lang="en-US" sz="2200" dirty="0"/>
          </a:p>
        </p:txBody>
      </p:sp>
      <p:sp>
        <p:nvSpPr>
          <p:cNvPr id="7" name="Text 4"/>
          <p:cNvSpPr/>
          <p:nvPr/>
        </p:nvSpPr>
        <p:spPr>
          <a:xfrm>
            <a:off x="1142524" y="5462826"/>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Hemos logrado desarrollar todas las funcionalidades esenciales previstas en la fase de diseño, entregando una plataforma funcional y lista para la siguiente etapa.</a:t>
            </a:r>
            <a:endParaRPr lang="en-US" sz="1750" dirty="0"/>
          </a:p>
        </p:txBody>
      </p:sp>
      <p:sp>
        <p:nvSpPr>
          <p:cNvPr id="8" name="Shape 5"/>
          <p:cNvSpPr/>
          <p:nvPr/>
        </p:nvSpPr>
        <p:spPr>
          <a:xfrm>
            <a:off x="7428548" y="4715113"/>
            <a:ext cx="6408063" cy="2456617"/>
          </a:xfrm>
          <a:prstGeom prst="roundRect">
            <a:avLst>
              <a:gd name="adj" fmla="val 5956"/>
            </a:avLst>
          </a:prstGeom>
          <a:solidFill>
            <a:srgbClr val="FFFFFF"/>
          </a:solidFill>
          <a:ln w="30480">
            <a:solidFill>
              <a:srgbClr val="C0C1D7"/>
            </a:solidFill>
            <a:prstDash val="solid"/>
          </a:ln>
        </p:spPr>
        <p:txBody>
          <a:bodyPr/>
          <a:lstStyle/>
          <a:p>
            <a:endParaRPr lang="es-CL"/>
          </a:p>
        </p:txBody>
      </p:sp>
      <p:sp>
        <p:nvSpPr>
          <p:cNvPr id="9" name="Shape 6"/>
          <p:cNvSpPr/>
          <p:nvPr/>
        </p:nvSpPr>
        <p:spPr>
          <a:xfrm>
            <a:off x="7398067" y="4715113"/>
            <a:ext cx="121920" cy="2456617"/>
          </a:xfrm>
          <a:prstGeom prst="roundRect">
            <a:avLst>
              <a:gd name="adj" fmla="val 78139"/>
            </a:avLst>
          </a:prstGeom>
          <a:solidFill>
            <a:srgbClr val="4950BC"/>
          </a:solidFill>
          <a:ln/>
        </p:spPr>
        <p:txBody>
          <a:bodyPr/>
          <a:lstStyle/>
          <a:p>
            <a:endParaRPr lang="es-CL"/>
          </a:p>
        </p:txBody>
      </p:sp>
      <p:sp>
        <p:nvSpPr>
          <p:cNvPr id="10" name="Text 7"/>
          <p:cNvSpPr/>
          <p:nvPr/>
        </p:nvSpPr>
        <p:spPr>
          <a:xfrm>
            <a:off x="7777282" y="4972407"/>
            <a:ext cx="382869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Stack Tecnológico Validado</a:t>
            </a:r>
            <a:endParaRPr lang="en-US" sz="2200" dirty="0"/>
          </a:p>
        </p:txBody>
      </p:sp>
      <p:sp>
        <p:nvSpPr>
          <p:cNvPr id="11" name="Text 8"/>
          <p:cNvSpPr/>
          <p:nvPr/>
        </p:nvSpPr>
        <p:spPr>
          <a:xfrm>
            <a:off x="7777282" y="5462826"/>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elección de Django y n8n ha demostrado ser efectiva, proveyendo una base sólida y escalable para el futuro desarrollo de Junta360 Digital.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274FC65A-454B-DE38-47FC-9557A9787FB8}"/>
              </a:ext>
            </a:extLst>
          </p:cNvPr>
          <p:cNvSpPr>
            <a:spLocks noGrp="1" noRot="1" noMove="1" noResize="1" noEditPoints="1" noAdjustHandles="1" noChangeArrowheads="1" noChangeShapeType="1"/>
          </p:cNvSpPr>
          <p:nvPr/>
        </p:nvSpPr>
        <p:spPr>
          <a:xfrm>
            <a:off x="0" y="0"/>
            <a:ext cx="14630400" cy="8229600"/>
          </a:xfrm>
          <a:prstGeom prst="rect">
            <a:avLst/>
          </a:prstGeom>
          <a:solidFill>
            <a:srgbClr val="CECECE"/>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L"/>
          </a:p>
        </p:txBody>
      </p:sp>
      <p:sp>
        <p:nvSpPr>
          <p:cNvPr id="2" name="Text 0"/>
          <p:cNvSpPr/>
          <p:nvPr/>
        </p:nvSpPr>
        <p:spPr>
          <a:xfrm>
            <a:off x="793790" y="623768"/>
            <a:ext cx="997874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Reflexión Individual: Desafíos y Aprendizajes</a:t>
            </a:r>
            <a:endParaRPr lang="en-US" sz="3550" dirty="0"/>
          </a:p>
        </p:txBody>
      </p:sp>
      <p:sp>
        <p:nvSpPr>
          <p:cNvPr id="3" name="Shape 1"/>
          <p:cNvSpPr/>
          <p:nvPr/>
        </p:nvSpPr>
        <p:spPr>
          <a:xfrm>
            <a:off x="2967514" y="1644372"/>
            <a:ext cx="2173724" cy="1669852"/>
          </a:xfrm>
          <a:prstGeom prst="roundRect">
            <a:avLst>
              <a:gd name="adj" fmla="val 5705"/>
            </a:avLst>
          </a:prstGeom>
          <a:solidFill>
            <a:srgbClr val="DADBF1"/>
          </a:solidFill>
          <a:ln w="7620">
            <a:solidFill>
              <a:srgbClr val="C0C1D7"/>
            </a:solidFill>
            <a:prstDash val="solid"/>
          </a:ln>
        </p:spPr>
        <p:txBody>
          <a:bodyPr/>
          <a:lstStyle/>
          <a:p>
            <a:endParaRPr lang="es-CL"/>
          </a:p>
        </p:txBody>
      </p:sp>
      <p:sp>
        <p:nvSpPr>
          <p:cNvPr id="4" name="Text 2"/>
          <p:cNvSpPr/>
          <p:nvPr/>
        </p:nvSpPr>
        <p:spPr>
          <a:xfrm>
            <a:off x="3894892" y="2279928"/>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1</a:t>
            </a:r>
            <a:endParaRPr lang="en-US" sz="2500" dirty="0"/>
          </a:p>
        </p:txBody>
      </p:sp>
      <p:sp>
        <p:nvSpPr>
          <p:cNvPr id="5" name="Text 3"/>
          <p:cNvSpPr/>
          <p:nvPr/>
        </p:nvSpPr>
        <p:spPr>
          <a:xfrm>
            <a:off x="5368052" y="187118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Desarrollador Único</a:t>
            </a:r>
            <a:endParaRPr lang="en-US" sz="2200" dirty="0"/>
          </a:p>
        </p:txBody>
      </p:sp>
      <p:sp>
        <p:nvSpPr>
          <p:cNvPr id="6" name="Text 4"/>
          <p:cNvSpPr/>
          <p:nvPr/>
        </p:nvSpPr>
        <p:spPr>
          <a:xfrm>
            <a:off x="5368052" y="2361605"/>
            <a:ext cx="824174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Gestionar todas las facetas del proyecto como desarrollador único fue un reto que potenció la autodisciplina y la visión integral.</a:t>
            </a:r>
            <a:endParaRPr lang="en-US" sz="1750" dirty="0"/>
          </a:p>
        </p:txBody>
      </p:sp>
      <p:sp>
        <p:nvSpPr>
          <p:cNvPr id="7" name="Shape 5"/>
          <p:cNvSpPr/>
          <p:nvPr/>
        </p:nvSpPr>
        <p:spPr>
          <a:xfrm>
            <a:off x="5254585" y="3298984"/>
            <a:ext cx="8468678" cy="15240"/>
          </a:xfrm>
          <a:prstGeom prst="roundRect">
            <a:avLst>
              <a:gd name="adj" fmla="val 625116"/>
            </a:avLst>
          </a:prstGeom>
          <a:solidFill>
            <a:srgbClr val="C0C1D7"/>
          </a:solidFill>
          <a:ln/>
        </p:spPr>
        <p:txBody>
          <a:bodyPr/>
          <a:lstStyle/>
          <a:p>
            <a:endParaRPr lang="es-CL"/>
          </a:p>
        </p:txBody>
      </p:sp>
      <p:sp>
        <p:nvSpPr>
          <p:cNvPr id="8" name="Shape 6"/>
          <p:cNvSpPr/>
          <p:nvPr/>
        </p:nvSpPr>
        <p:spPr>
          <a:xfrm>
            <a:off x="1880592" y="3427571"/>
            <a:ext cx="4347567" cy="2032754"/>
          </a:xfrm>
          <a:prstGeom prst="roundRect">
            <a:avLst>
              <a:gd name="adj" fmla="val 4687"/>
            </a:avLst>
          </a:prstGeom>
          <a:solidFill>
            <a:srgbClr val="DADBF1"/>
          </a:solidFill>
          <a:ln w="7620">
            <a:solidFill>
              <a:srgbClr val="C0C1D7"/>
            </a:solidFill>
            <a:prstDash val="solid"/>
          </a:ln>
        </p:spPr>
        <p:txBody>
          <a:bodyPr/>
          <a:lstStyle/>
          <a:p>
            <a:endParaRPr lang="es-CL"/>
          </a:p>
        </p:txBody>
      </p:sp>
      <p:sp>
        <p:nvSpPr>
          <p:cNvPr id="9" name="Text 7"/>
          <p:cNvSpPr/>
          <p:nvPr/>
        </p:nvSpPr>
        <p:spPr>
          <a:xfrm>
            <a:off x="3894892" y="4244578"/>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0" name="Text 8"/>
          <p:cNvSpPr/>
          <p:nvPr/>
        </p:nvSpPr>
        <p:spPr>
          <a:xfrm>
            <a:off x="6454973" y="3654385"/>
            <a:ext cx="458545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Manejo de n8n y PDFs Dinámicos</a:t>
            </a:r>
            <a:endParaRPr lang="en-US" sz="2200" dirty="0"/>
          </a:p>
        </p:txBody>
      </p:sp>
      <p:sp>
        <p:nvSpPr>
          <p:cNvPr id="11" name="Text 9"/>
          <p:cNvSpPr/>
          <p:nvPr/>
        </p:nvSpPr>
        <p:spPr>
          <a:xfrm>
            <a:off x="6454973" y="4144804"/>
            <a:ext cx="715482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integración y configuración de n8n para la generación dinámica de PDFs presentó una curva de aprendizaje significativa, pero resultó en una funcionalidad clave.</a:t>
            </a:r>
            <a:endParaRPr lang="en-US" sz="1750" dirty="0"/>
          </a:p>
        </p:txBody>
      </p:sp>
      <p:sp>
        <p:nvSpPr>
          <p:cNvPr id="12" name="Shape 10"/>
          <p:cNvSpPr/>
          <p:nvPr/>
        </p:nvSpPr>
        <p:spPr>
          <a:xfrm>
            <a:off x="6341507" y="5445085"/>
            <a:ext cx="7381756" cy="15240"/>
          </a:xfrm>
          <a:prstGeom prst="roundRect">
            <a:avLst>
              <a:gd name="adj" fmla="val 625116"/>
            </a:avLst>
          </a:prstGeom>
          <a:solidFill>
            <a:srgbClr val="C0C1D7"/>
          </a:solidFill>
          <a:ln/>
        </p:spPr>
        <p:txBody>
          <a:bodyPr/>
          <a:lstStyle/>
          <a:p>
            <a:endParaRPr lang="es-CL"/>
          </a:p>
        </p:txBody>
      </p:sp>
      <p:sp>
        <p:nvSpPr>
          <p:cNvPr id="13" name="Shape 11"/>
          <p:cNvSpPr/>
          <p:nvPr/>
        </p:nvSpPr>
        <p:spPr>
          <a:xfrm>
            <a:off x="793790" y="5573673"/>
            <a:ext cx="6521410" cy="2032754"/>
          </a:xfrm>
          <a:prstGeom prst="roundRect">
            <a:avLst>
              <a:gd name="adj" fmla="val 4687"/>
            </a:avLst>
          </a:prstGeom>
          <a:solidFill>
            <a:srgbClr val="DADBF1"/>
          </a:solidFill>
          <a:ln w="7620">
            <a:solidFill>
              <a:srgbClr val="C0C1D7"/>
            </a:solidFill>
            <a:prstDash val="solid"/>
          </a:ln>
        </p:spPr>
        <p:txBody>
          <a:bodyPr/>
          <a:lstStyle/>
          <a:p>
            <a:endParaRPr lang="es-CL"/>
          </a:p>
        </p:txBody>
      </p:sp>
      <p:sp>
        <p:nvSpPr>
          <p:cNvPr id="14" name="Text 12"/>
          <p:cNvSpPr/>
          <p:nvPr/>
        </p:nvSpPr>
        <p:spPr>
          <a:xfrm>
            <a:off x="3895011" y="6390680"/>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3</a:t>
            </a:r>
            <a:endParaRPr lang="en-US" sz="2500" dirty="0"/>
          </a:p>
        </p:txBody>
      </p:sp>
      <p:sp>
        <p:nvSpPr>
          <p:cNvPr id="15" name="Text 13"/>
          <p:cNvSpPr/>
          <p:nvPr/>
        </p:nvSpPr>
        <p:spPr>
          <a:xfrm>
            <a:off x="7542014" y="5800487"/>
            <a:ext cx="380273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Autogestión y Planificación</a:t>
            </a:r>
            <a:endParaRPr lang="en-US" sz="2200" dirty="0"/>
          </a:p>
        </p:txBody>
      </p:sp>
      <p:sp>
        <p:nvSpPr>
          <p:cNvPr id="16" name="Text 14"/>
          <p:cNvSpPr/>
          <p:nvPr/>
        </p:nvSpPr>
        <p:spPr>
          <a:xfrm>
            <a:off x="7542014" y="6290905"/>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necesidad de una autogestión rigurosa y una planificación detallada fue fundamental para mantener el ritmo y la calidad del proyecto.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751</Words>
  <Application>Microsoft Office PowerPoint</Application>
  <PresentationFormat>Personalizado</PresentationFormat>
  <Paragraphs>73</Paragraphs>
  <Slides>10</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Inter</vt:lpstr>
      <vt:lpstr>Inter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ALEXANDER MATIAS CHAMORRO CACERES</cp:lastModifiedBy>
  <cp:revision>3</cp:revision>
  <dcterms:created xsi:type="dcterms:W3CDTF">2025-10-03T19:03:09Z</dcterms:created>
  <dcterms:modified xsi:type="dcterms:W3CDTF">2025-11-10T04:01:00Z</dcterms:modified>
</cp:coreProperties>
</file>